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68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1085720" y="116632"/>
            <a:ext cx="7086680" cy="1174441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2060"/>
                </a:solidFill>
              </a:defRPr>
            </a:lvl1pPr>
          </a:lstStyle>
          <a:p>
            <a:r>
              <a:rPr lang="tr-TR" dirty="0" smtClean="0"/>
              <a:t>PİLOTAJ EĞİTİMİ BİLGİLENDİRMESİ</a:t>
            </a: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751" y="5877272"/>
            <a:ext cx="22288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488" y="391852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1085720" y="116632"/>
            <a:ext cx="7086680" cy="1174441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2060"/>
                </a:solidFill>
              </a:defRPr>
            </a:lvl1pPr>
          </a:lstStyle>
          <a:p>
            <a:r>
              <a:rPr lang="tr-TR" dirty="0" smtClean="0"/>
              <a:t>PİLOTAJ EĞİTİMİ BİLGİLENDİRMESİ</a:t>
            </a: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751" y="5877272"/>
            <a:ext cx="22288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488" y="391852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1085720" y="116632"/>
            <a:ext cx="7086680" cy="1174441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2060"/>
                </a:solidFill>
              </a:defRPr>
            </a:lvl1pPr>
          </a:lstStyle>
          <a:p>
            <a:r>
              <a:rPr lang="tr-TR" dirty="0" smtClean="0"/>
              <a:t>PİLOTAJ EĞİTİMİ BİLGİLENDİRMESİ</a:t>
            </a: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751" y="5877272"/>
            <a:ext cx="22288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488" y="391852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1085720" y="116632"/>
            <a:ext cx="7086680" cy="1174441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2060"/>
                </a:solidFill>
              </a:defRPr>
            </a:lvl1pPr>
          </a:lstStyle>
          <a:p>
            <a:r>
              <a:rPr lang="tr-TR" dirty="0" smtClean="0"/>
              <a:t>PİLOTAJ EĞİTİMİ BİLGİLENDİRMESİ</a:t>
            </a: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751" y="5877272"/>
            <a:ext cx="22288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488" y="391852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1085720" y="116632"/>
            <a:ext cx="7086680" cy="1174441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2060"/>
                </a:solidFill>
              </a:defRPr>
            </a:lvl1pPr>
          </a:lstStyle>
          <a:p>
            <a:r>
              <a:rPr lang="tr-TR" dirty="0" smtClean="0"/>
              <a:t>PİLOTAJ EĞİTİMİ BİLGİLENDİRMESİ</a:t>
            </a: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751" y="5877272"/>
            <a:ext cx="22288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488" y="391852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1085720" y="116632"/>
            <a:ext cx="7086680" cy="1174441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2060"/>
                </a:solidFill>
              </a:defRPr>
            </a:lvl1pPr>
          </a:lstStyle>
          <a:p>
            <a:r>
              <a:rPr lang="tr-TR" dirty="0" smtClean="0"/>
              <a:t>PİLOTAJ EĞİTİMİ BİLGİLENDİRMESİ</a:t>
            </a: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751" y="5877272"/>
            <a:ext cx="22288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488" y="391852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1085720" y="116632"/>
            <a:ext cx="7086680" cy="1174441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2060"/>
                </a:solidFill>
              </a:defRPr>
            </a:lvl1pPr>
          </a:lstStyle>
          <a:p>
            <a:r>
              <a:rPr lang="tr-TR" dirty="0" smtClean="0"/>
              <a:t>PİLOTAJ EĞİTİMİ BİLGİLENDİRMESİ</a:t>
            </a: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751" y="5877272"/>
            <a:ext cx="22288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488" y="391852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1085720" y="116632"/>
            <a:ext cx="7086680" cy="1174441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2060"/>
                </a:solidFill>
              </a:defRPr>
            </a:lvl1pPr>
          </a:lstStyle>
          <a:p>
            <a:r>
              <a:rPr lang="tr-TR" dirty="0" smtClean="0"/>
              <a:t>PİLOTAJ EĞİTİMİ BİLGİLENDİRMESİ</a:t>
            </a: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751" y="5877272"/>
            <a:ext cx="22288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488" y="391852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1085720" y="116632"/>
            <a:ext cx="7086680" cy="1174441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2060"/>
                </a:solidFill>
              </a:defRPr>
            </a:lvl1pPr>
          </a:lstStyle>
          <a:p>
            <a:r>
              <a:rPr lang="tr-TR" dirty="0" smtClean="0"/>
              <a:t>PİLOTAJ EĞİTİMİ BİLGİLENDİRMESİ</a:t>
            </a: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751" y="5877272"/>
            <a:ext cx="22288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488" y="391852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1085720" y="116632"/>
            <a:ext cx="7086680" cy="1174441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2060"/>
                </a:solidFill>
              </a:defRPr>
            </a:lvl1pPr>
          </a:lstStyle>
          <a:p>
            <a:r>
              <a:rPr lang="tr-TR" dirty="0" smtClean="0"/>
              <a:t>PİLOTAJ EĞİTİMİ BİLGİLENDİRMESİ</a:t>
            </a: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751" y="5877272"/>
            <a:ext cx="22288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488" y="391852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1 Başlık"/>
          <p:cNvSpPr txBox="1">
            <a:spLocks/>
          </p:cNvSpPr>
          <p:nvPr userDrawn="1"/>
        </p:nvSpPr>
        <p:spPr>
          <a:xfrm>
            <a:off x="1085720" y="404664"/>
            <a:ext cx="7086680" cy="117444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PİLOTAJ EĞİTİMİ BİLGİLENDİRMESİ</a:t>
            </a:r>
            <a:endParaRPr lang="tr-TR" dirty="0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751" y="5877272"/>
            <a:ext cx="22288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488" y="391852"/>
            <a:ext cx="821984" cy="68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381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4" y="1700808"/>
            <a:ext cx="907361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ağ Ok 1"/>
          <p:cNvSpPr/>
          <p:nvPr/>
        </p:nvSpPr>
        <p:spPr>
          <a:xfrm>
            <a:off x="6169864" y="2708920"/>
            <a:ext cx="1008112" cy="100811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2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975"/>
            <a:ext cx="8713788" cy="5762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FI (Flight </a:t>
            </a:r>
            <a:r>
              <a:rPr lang="tr-TR" sz="3000" b="1" dirty="0" err="1" smtClean="0">
                <a:solidFill>
                  <a:srgbClr val="FF0000"/>
                </a:solidFill>
              </a:rPr>
              <a:t>Instructor</a:t>
            </a:r>
            <a:r>
              <a:rPr lang="tr-TR" sz="3000" b="1" dirty="0" smtClean="0">
                <a:solidFill>
                  <a:srgbClr val="FF0000"/>
                </a:solidFill>
              </a:rPr>
              <a:t>) Uçuş Eğitimi </a:t>
            </a:r>
          </a:p>
          <a:p>
            <a:pPr marL="0" indent="0" algn="ctr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(Uçuş Öğretmeni Uçuş </a:t>
            </a:r>
            <a:r>
              <a:rPr lang="tr-TR" sz="3000" b="1" dirty="0" err="1" smtClean="0">
                <a:solidFill>
                  <a:srgbClr val="FF0000"/>
                </a:solidFill>
              </a:rPr>
              <a:t>Eğt</a:t>
            </a:r>
            <a:r>
              <a:rPr lang="tr-TR" sz="3000" b="1" dirty="0" smtClean="0">
                <a:solidFill>
                  <a:srgbClr val="FF0000"/>
                </a:solidFill>
              </a:rPr>
              <a:t>.)</a:t>
            </a:r>
            <a:endParaRPr lang="tr-TR" sz="3000" b="1" dirty="0">
              <a:solidFill>
                <a:srgbClr val="FF0000"/>
              </a:solidFill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395536" y="2204864"/>
            <a:ext cx="806489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125:00</a:t>
            </a:r>
            <a:r>
              <a:rPr lang="tr-TR" b="1" dirty="0" smtClean="0">
                <a:solidFill>
                  <a:schemeClr val="tx2"/>
                </a:solidFill>
              </a:rPr>
              <a:t> saat yer dersi eğitimi</a:t>
            </a:r>
          </a:p>
          <a:p>
            <a:pPr algn="just"/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32:30</a:t>
            </a:r>
            <a:r>
              <a:rPr lang="tr-TR" b="1" dirty="0" smtClean="0">
                <a:solidFill>
                  <a:schemeClr val="tx2"/>
                </a:solidFill>
              </a:rPr>
              <a:t> saat eğitim ve kontrol uçuşunu kapsamaktadır.</a:t>
            </a:r>
          </a:p>
          <a:p>
            <a:pPr algn="just"/>
            <a:r>
              <a:rPr lang="tr-TR" b="1" dirty="0" smtClean="0">
                <a:solidFill>
                  <a:schemeClr val="tx2"/>
                </a:solidFill>
              </a:rPr>
              <a:t>Bu yetki ile uçuş öğretmeni olarak uçuş okullarında görev alınabilmektedir.</a:t>
            </a:r>
          </a:p>
          <a:p>
            <a:endParaRPr lang="tr-TR" b="1" dirty="0" smtClean="0">
              <a:solidFill>
                <a:schemeClr val="tx2"/>
              </a:solidFill>
            </a:endParaRPr>
          </a:p>
          <a:p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7884368" y="5613008"/>
            <a:ext cx="1691680" cy="24899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0" b="1" dirty="0" smtClean="0">
                <a:solidFill>
                  <a:srgbClr val="FF0000"/>
                </a:solidFill>
              </a:rPr>
              <a:t>*</a:t>
            </a:r>
            <a:endParaRPr lang="tr-TR" sz="20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66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/>
          <p:cNvSpPr txBox="1">
            <a:spLocks/>
          </p:cNvSpPr>
          <p:nvPr/>
        </p:nvSpPr>
        <p:spPr>
          <a:xfrm>
            <a:off x="384416" y="1556792"/>
            <a:ext cx="8436055" cy="36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 smtClean="0">
                <a:solidFill>
                  <a:schemeClr val="tx2"/>
                </a:solidFill>
              </a:rPr>
              <a:t>Eğitimler öncesinde </a:t>
            </a:r>
            <a:r>
              <a:rPr lang="tr-TR" b="1" dirty="0" err="1" smtClean="0">
                <a:solidFill>
                  <a:schemeClr val="tx2"/>
                </a:solidFill>
              </a:rPr>
              <a:t>SHGM’nin</a:t>
            </a:r>
            <a:r>
              <a:rPr lang="tr-TR" b="1" dirty="0" smtClean="0">
                <a:solidFill>
                  <a:schemeClr val="tx2"/>
                </a:solidFill>
              </a:rPr>
              <a:t> yetkilendirdiği hastanelerden sağlık raporu alınmalıdır. </a:t>
            </a:r>
            <a:endParaRPr lang="tr-TR" b="1" dirty="0" smtClean="0">
              <a:solidFill>
                <a:schemeClr val="tx2"/>
              </a:solidFill>
            </a:endParaRPr>
          </a:p>
          <a:p>
            <a:pPr algn="just"/>
            <a:r>
              <a:rPr lang="tr-TR" b="1" dirty="0" smtClean="0">
                <a:solidFill>
                  <a:schemeClr val="tx2"/>
                </a:solidFill>
              </a:rPr>
              <a:t>1.sınıf </a:t>
            </a:r>
            <a:r>
              <a:rPr lang="tr-TR" b="1" dirty="0" smtClean="0">
                <a:solidFill>
                  <a:schemeClr val="tx2"/>
                </a:solidFill>
              </a:rPr>
              <a:t>sağlık sertifikası ile tüm eğitimleri alabilir, havayolları vb. uçuşlarda uçuş </a:t>
            </a:r>
            <a:r>
              <a:rPr lang="tr-TR" b="1" dirty="0" smtClean="0">
                <a:solidFill>
                  <a:schemeClr val="tx2"/>
                </a:solidFill>
              </a:rPr>
              <a:t>yapabilirsiniz. 1.sınıf </a:t>
            </a:r>
            <a:r>
              <a:rPr lang="tr-TR" b="1" dirty="0" smtClean="0">
                <a:solidFill>
                  <a:schemeClr val="tx2"/>
                </a:solidFill>
              </a:rPr>
              <a:t>sağlık sertifikası her yıl yenilenmelidir</a:t>
            </a:r>
            <a:r>
              <a:rPr lang="tr-TR" b="1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tr-TR" b="1" dirty="0" smtClean="0">
                <a:solidFill>
                  <a:schemeClr val="tx2"/>
                </a:solidFill>
              </a:rPr>
              <a:t>2.sınıf </a:t>
            </a:r>
            <a:r>
              <a:rPr lang="tr-TR" b="1" dirty="0" smtClean="0">
                <a:solidFill>
                  <a:schemeClr val="tx2"/>
                </a:solidFill>
              </a:rPr>
              <a:t>sağlık sertifikası ile PPL, PIC ve NR uçuşları </a:t>
            </a:r>
            <a:r>
              <a:rPr lang="tr-TR" b="1" dirty="0" err="1" smtClean="0">
                <a:solidFill>
                  <a:schemeClr val="tx2"/>
                </a:solidFill>
              </a:rPr>
              <a:t>yapılabilmektedir.Diğer</a:t>
            </a:r>
            <a:r>
              <a:rPr lang="tr-TR" b="1" dirty="0" smtClean="0">
                <a:solidFill>
                  <a:schemeClr val="tx2"/>
                </a:solidFill>
              </a:rPr>
              <a:t> eğitimler için 1. sınıf sağlık sertifikası sahibi olmak gerekmektedir. </a:t>
            </a:r>
            <a:r>
              <a:rPr lang="tr-TR" b="1" dirty="0">
                <a:solidFill>
                  <a:schemeClr val="tx2"/>
                </a:solidFill>
              </a:rPr>
              <a:t>2.sınıf sağlık </a:t>
            </a:r>
            <a:r>
              <a:rPr lang="tr-TR" b="1" dirty="0" smtClean="0">
                <a:solidFill>
                  <a:schemeClr val="tx2"/>
                </a:solidFill>
              </a:rPr>
              <a:t>sertifikası 5 yıl geçerlidir.</a:t>
            </a:r>
          </a:p>
          <a:p>
            <a:pPr algn="just"/>
            <a:r>
              <a:rPr lang="tr-TR" b="1" dirty="0" smtClean="0">
                <a:solidFill>
                  <a:schemeClr val="tx2"/>
                </a:solidFill>
              </a:rPr>
              <a:t>Aşağıdaki linkten </a:t>
            </a:r>
            <a:r>
              <a:rPr lang="tr-TR" b="1" dirty="0" smtClean="0">
                <a:solidFill>
                  <a:schemeClr val="tx2"/>
                </a:solidFill>
              </a:rPr>
              <a:t>onaylı hastanelere </a:t>
            </a:r>
            <a:r>
              <a:rPr lang="tr-TR" b="1" dirty="0" smtClean="0">
                <a:solidFill>
                  <a:schemeClr val="tx2"/>
                </a:solidFill>
              </a:rPr>
              <a:t>ulaşabilirsiniz.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chemeClr val="tx2"/>
                </a:solidFill>
              </a:rPr>
              <a:t>  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chemeClr val="tx2"/>
                </a:solidFill>
              </a:rPr>
              <a:t>https</a:t>
            </a:r>
            <a:r>
              <a:rPr lang="tr-TR" b="1" dirty="0">
                <a:solidFill>
                  <a:schemeClr val="tx2"/>
                </a:solidFill>
              </a:rPr>
              <a:t>://web.shgm.gov.tr/documents/sivilhavacilik/files/pdf/saglik_birimi/yetkili_saglik_kuruluslari.pdf</a:t>
            </a:r>
          </a:p>
        </p:txBody>
      </p:sp>
    </p:spTree>
    <p:extLst>
      <p:ext uri="{BB962C8B-B14F-4D97-AF65-F5344CB8AC3E}">
        <p14:creationId xmlns:p14="http://schemas.microsoft.com/office/powerpoint/2010/main" val="316347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/>
          <p:cNvSpPr txBox="1">
            <a:spLocks/>
          </p:cNvSpPr>
          <p:nvPr/>
        </p:nvSpPr>
        <p:spPr>
          <a:xfrm>
            <a:off x="384417" y="1556792"/>
            <a:ext cx="8064896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>
                <a:solidFill>
                  <a:schemeClr val="tx2"/>
                </a:solidFill>
              </a:rPr>
              <a:t>Bu eğitimler sonrasında havayolu </a:t>
            </a:r>
            <a:r>
              <a:rPr lang="tr-TR" b="1" dirty="0" smtClean="0">
                <a:solidFill>
                  <a:schemeClr val="tx2"/>
                </a:solidFill>
              </a:rPr>
              <a:t>şirketlerinde, </a:t>
            </a:r>
            <a:r>
              <a:rPr lang="tr-TR" b="1" dirty="0">
                <a:solidFill>
                  <a:schemeClr val="tx2"/>
                </a:solidFill>
              </a:rPr>
              <a:t>muhtelif </a:t>
            </a:r>
            <a:r>
              <a:rPr lang="tr-TR" b="1" dirty="0" smtClean="0">
                <a:solidFill>
                  <a:schemeClr val="tx2"/>
                </a:solidFill>
              </a:rPr>
              <a:t>şirketlerde (</a:t>
            </a:r>
            <a:r>
              <a:rPr lang="tr-TR" b="1" dirty="0">
                <a:solidFill>
                  <a:schemeClr val="tx2"/>
                </a:solidFill>
              </a:rPr>
              <a:t>özel iş </a:t>
            </a:r>
            <a:r>
              <a:rPr lang="tr-TR" b="1" dirty="0" smtClean="0">
                <a:solidFill>
                  <a:schemeClr val="tx2"/>
                </a:solidFill>
              </a:rPr>
              <a:t>jetleri, ambulans uçaklar vb.) </a:t>
            </a:r>
            <a:r>
              <a:rPr lang="tr-TR" b="1" dirty="0" err="1">
                <a:solidFill>
                  <a:schemeClr val="tx2"/>
                </a:solidFill>
              </a:rPr>
              <a:t>II.Pilot</a:t>
            </a:r>
            <a:r>
              <a:rPr lang="tr-TR" b="1" dirty="0">
                <a:solidFill>
                  <a:schemeClr val="tx2"/>
                </a:solidFill>
              </a:rPr>
              <a:t> </a:t>
            </a:r>
            <a:r>
              <a:rPr lang="tr-TR" b="1" dirty="0" smtClean="0">
                <a:solidFill>
                  <a:schemeClr val="tx2"/>
                </a:solidFill>
              </a:rPr>
              <a:t>olarak veya </a:t>
            </a:r>
            <a:r>
              <a:rPr lang="tr-TR" b="1" dirty="0">
                <a:solidFill>
                  <a:schemeClr val="tx2"/>
                </a:solidFill>
              </a:rPr>
              <a:t>uçuş öğretmenliği eğitimini de tamamlayıp uçuş öğretmeni olarak uçuş okullarında çalışabilme imkanınız bulunmaktadır</a:t>
            </a:r>
            <a:r>
              <a:rPr lang="tr-TR" b="1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tr-TR" b="1" dirty="0" smtClean="0">
                <a:solidFill>
                  <a:schemeClr val="tx2"/>
                </a:solidFill>
              </a:rPr>
              <a:t>Aşağıdaki linkten eğitimler hakkında ayrıntılı bilgi alabilirsiniz.</a:t>
            </a:r>
          </a:p>
          <a:p>
            <a:pPr marL="0" indent="0" algn="just">
              <a:buNone/>
            </a:pPr>
            <a:r>
              <a:rPr lang="tr-TR" b="1" dirty="0">
                <a:solidFill>
                  <a:schemeClr val="tx2"/>
                </a:solidFill>
              </a:rPr>
              <a:t>https://web.shgm.gov.tr/documents/sivilhavacilik/files/mevzuat/sektorel/talimatlar/2019/SHT-FCL_rev02.pdf</a:t>
            </a:r>
          </a:p>
          <a:p>
            <a:pPr algn="just"/>
            <a:r>
              <a:rPr lang="tr-TR" b="1" dirty="0" smtClean="0">
                <a:solidFill>
                  <a:schemeClr val="tx2"/>
                </a:solidFill>
              </a:rPr>
              <a:t>Halihazırda </a:t>
            </a:r>
            <a:r>
              <a:rPr lang="tr-TR" sz="4900" b="1" dirty="0" smtClean="0">
                <a:solidFill>
                  <a:srgbClr val="FF0000"/>
                </a:solidFill>
              </a:rPr>
              <a:t>*</a:t>
            </a:r>
            <a:r>
              <a:rPr lang="tr-TR" b="1" dirty="0" smtClean="0">
                <a:solidFill>
                  <a:schemeClr val="tx2"/>
                </a:solidFill>
              </a:rPr>
              <a:t> ile belirtilen eğitimler kurumumuz tarafından verilmektedir. Diğer eğitimler için yakın zamanda yetki alınacaktır.</a:t>
            </a:r>
          </a:p>
          <a:p>
            <a:pPr algn="just"/>
            <a:r>
              <a:rPr lang="tr-TR" b="1" dirty="0" smtClean="0">
                <a:solidFill>
                  <a:schemeClr val="tx2"/>
                </a:solidFill>
              </a:rPr>
              <a:t>Daha detaylı bilgi ve ilave sorularınız </a:t>
            </a:r>
            <a:r>
              <a:rPr lang="tr-TR" b="1" dirty="0">
                <a:solidFill>
                  <a:schemeClr val="tx2"/>
                </a:solidFill>
              </a:rPr>
              <a:t>için </a:t>
            </a:r>
            <a:r>
              <a:rPr lang="tr-TR" b="1" dirty="0">
                <a:solidFill>
                  <a:srgbClr val="FF0000"/>
                </a:solidFill>
              </a:rPr>
              <a:t>03423601836</a:t>
            </a:r>
            <a:r>
              <a:rPr lang="tr-TR" b="1" dirty="0">
                <a:solidFill>
                  <a:schemeClr val="tx2"/>
                </a:solidFill>
              </a:rPr>
              <a:t> veya </a:t>
            </a:r>
            <a:r>
              <a:rPr lang="tr-TR" b="1" dirty="0" smtClean="0">
                <a:solidFill>
                  <a:srgbClr val="FF0000"/>
                </a:solidFill>
              </a:rPr>
              <a:t>03423601200-(Dahili 3431/3422)</a:t>
            </a:r>
            <a:r>
              <a:rPr lang="tr-TR" b="1" dirty="0" smtClean="0">
                <a:solidFill>
                  <a:schemeClr val="tx2"/>
                </a:solidFill>
              </a:rPr>
              <a:t> numaralardan kurumumuzla iletişime geçebilirsiniz.</a:t>
            </a:r>
          </a:p>
        </p:txBody>
      </p:sp>
    </p:spTree>
    <p:extLst>
      <p:ext uri="{BB962C8B-B14F-4D97-AF65-F5344CB8AC3E}">
        <p14:creationId xmlns:p14="http://schemas.microsoft.com/office/powerpoint/2010/main" val="334264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827584" y="1628602"/>
            <a:ext cx="5976938" cy="5762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PPL EĞİTİMİ (HUSUSİ PİLOT LİSANSI)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395536" y="2204864"/>
            <a:ext cx="806489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126:00</a:t>
            </a:r>
            <a:r>
              <a:rPr lang="tr-TR" b="1" dirty="0" smtClean="0">
                <a:solidFill>
                  <a:schemeClr val="tx2"/>
                </a:solidFill>
              </a:rPr>
              <a:t> saat yer dersi eğitimi</a:t>
            </a:r>
          </a:p>
          <a:p>
            <a:pPr algn="just"/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46:30</a:t>
            </a:r>
            <a:r>
              <a:rPr lang="tr-TR" b="1" dirty="0" smtClean="0">
                <a:solidFill>
                  <a:schemeClr val="tx2"/>
                </a:solidFill>
              </a:rPr>
              <a:t> saat eğitim ve kontrol uçuşunu kapsamaktadır.</a:t>
            </a:r>
          </a:p>
          <a:p>
            <a:pPr algn="just"/>
            <a:r>
              <a:rPr lang="tr-TR" b="1" dirty="0" smtClean="0">
                <a:solidFill>
                  <a:schemeClr val="tx2"/>
                </a:solidFill>
              </a:rPr>
              <a:t>Bu lisans ile sahip olduğunuz veya kiraladığınız tek motorlu uçaklarda ticari    faaliyetler haricinde, gelir elde etmeksizin hususi olarak uçuş yapabilirsiniz.</a:t>
            </a:r>
          </a:p>
          <a:p>
            <a:endParaRPr lang="tr-TR" b="1" dirty="0" smtClean="0">
              <a:solidFill>
                <a:schemeClr val="tx2"/>
              </a:solidFill>
            </a:endParaRPr>
          </a:p>
          <a:p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7884368" y="5613008"/>
            <a:ext cx="1691680" cy="24899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0" b="1" dirty="0" smtClean="0">
                <a:solidFill>
                  <a:srgbClr val="FF0000"/>
                </a:solidFill>
              </a:rPr>
              <a:t>*</a:t>
            </a:r>
            <a:endParaRPr lang="tr-TR" sz="20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95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683568" y="1556792"/>
            <a:ext cx="8137525" cy="5762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PIC (Pilot </a:t>
            </a:r>
            <a:r>
              <a:rPr lang="tr-TR" sz="3000" b="1" dirty="0" err="1" smtClean="0">
                <a:solidFill>
                  <a:srgbClr val="FF0000"/>
                </a:solidFill>
              </a:rPr>
              <a:t>In</a:t>
            </a:r>
            <a:r>
              <a:rPr lang="tr-TR" sz="3000" b="1" dirty="0" smtClean="0">
                <a:solidFill>
                  <a:srgbClr val="FF0000"/>
                </a:solidFill>
              </a:rPr>
              <a:t> </a:t>
            </a:r>
            <a:r>
              <a:rPr lang="tr-TR" sz="3000" b="1" dirty="0" err="1" smtClean="0">
                <a:solidFill>
                  <a:srgbClr val="FF0000"/>
                </a:solidFill>
              </a:rPr>
              <a:t>Command</a:t>
            </a:r>
            <a:r>
              <a:rPr lang="tr-TR" sz="3000" b="1" dirty="0" smtClean="0">
                <a:solidFill>
                  <a:srgbClr val="FF0000"/>
                </a:solidFill>
              </a:rPr>
              <a:t>) UÇUŞLARI (Sorumlu Pilot)</a:t>
            </a:r>
            <a:endParaRPr lang="tr-TR" sz="3000" b="1" dirty="0">
              <a:solidFill>
                <a:srgbClr val="FF0000"/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395536" y="2204864"/>
            <a:ext cx="8064896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 smtClean="0">
                <a:solidFill>
                  <a:schemeClr val="tx2"/>
                </a:solidFill>
              </a:rPr>
              <a:t>Uçağın emniyetle uçması için idame ve idaresi ile ilgili tüm planlamadan sorumlu olunan 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88:00</a:t>
            </a:r>
            <a:r>
              <a:rPr lang="tr-TR" b="1" dirty="0">
                <a:solidFill>
                  <a:schemeClr val="tx2"/>
                </a:solidFill>
              </a:rPr>
              <a:t> saatlik  sorumlu pilot uçuşudur</a:t>
            </a:r>
            <a:r>
              <a:rPr lang="tr-TR" b="1" dirty="0" smtClean="0">
                <a:solidFill>
                  <a:schemeClr val="tx2"/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tr-TR" b="1" dirty="0" smtClean="0">
                <a:solidFill>
                  <a:schemeClr val="tx2"/>
                </a:solidFill>
              </a:rPr>
              <a:t>Meteoroloji</a:t>
            </a:r>
          </a:p>
          <a:p>
            <a:pPr algn="just">
              <a:buFont typeface="Wingdings" pitchFamily="2" charset="2"/>
              <a:buChar char="ü"/>
            </a:pPr>
            <a:r>
              <a:rPr lang="tr-TR" b="1" dirty="0" smtClean="0">
                <a:solidFill>
                  <a:schemeClr val="tx2"/>
                </a:solidFill>
              </a:rPr>
              <a:t>Yakıt Planlaması</a:t>
            </a:r>
          </a:p>
          <a:p>
            <a:pPr algn="just">
              <a:buFont typeface="Wingdings" pitchFamily="2" charset="2"/>
              <a:buChar char="ü"/>
            </a:pPr>
            <a:r>
              <a:rPr lang="tr-TR" b="1" dirty="0" smtClean="0">
                <a:solidFill>
                  <a:schemeClr val="tx2"/>
                </a:solidFill>
              </a:rPr>
              <a:t>Diğer meydanlara seyrüsefer planlaması</a:t>
            </a:r>
          </a:p>
          <a:p>
            <a:pPr algn="just">
              <a:buFont typeface="Wingdings" pitchFamily="2" charset="2"/>
              <a:buChar char="ü"/>
            </a:pPr>
            <a:r>
              <a:rPr lang="tr-TR" b="1" dirty="0" smtClean="0">
                <a:solidFill>
                  <a:schemeClr val="tx2"/>
                </a:solidFill>
              </a:rPr>
              <a:t>Uçağın </a:t>
            </a:r>
            <a:r>
              <a:rPr lang="tr-TR" b="1" dirty="0" err="1" smtClean="0">
                <a:solidFill>
                  <a:schemeClr val="tx2"/>
                </a:solidFill>
              </a:rPr>
              <a:t>ağırlık&amp;balansı</a:t>
            </a:r>
            <a:endParaRPr lang="tr-TR" b="1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tr-TR" b="1" dirty="0" smtClean="0">
                <a:solidFill>
                  <a:schemeClr val="tx2"/>
                </a:solidFill>
              </a:rPr>
              <a:t>PPL eğitim uçuşlarınız sonrasında öğrendiğiniz bilgileri ve pilotajınızı pekiştirebileceğiniz bir nevi tecrübe kazanma uçuşlarıdır.</a:t>
            </a:r>
          </a:p>
          <a:p>
            <a:pPr algn="just">
              <a:buFont typeface="Wingdings" pitchFamily="2" charset="2"/>
              <a:buChar char="ü"/>
            </a:pPr>
            <a:endParaRPr lang="tr-TR" b="1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tr-TR" b="1" dirty="0" smtClean="0">
              <a:solidFill>
                <a:schemeClr val="tx2"/>
              </a:solidFill>
            </a:endParaRPr>
          </a:p>
          <a:p>
            <a:endParaRPr lang="tr-TR" b="1" dirty="0" smtClean="0">
              <a:solidFill>
                <a:schemeClr val="tx2"/>
              </a:solidFill>
            </a:endParaRPr>
          </a:p>
          <a:p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7884368" y="5613008"/>
            <a:ext cx="1691680" cy="24899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0" b="1" dirty="0" smtClean="0">
                <a:solidFill>
                  <a:srgbClr val="FF0000"/>
                </a:solidFill>
              </a:rPr>
              <a:t>*</a:t>
            </a:r>
            <a:endParaRPr lang="tr-TR" sz="20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76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755576" y="1628775"/>
            <a:ext cx="8137525" cy="5762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NR (</a:t>
            </a:r>
            <a:r>
              <a:rPr lang="tr-TR" sz="3000" b="1" dirty="0" err="1" smtClean="0">
                <a:solidFill>
                  <a:srgbClr val="FF0000"/>
                </a:solidFill>
              </a:rPr>
              <a:t>Night</a:t>
            </a:r>
            <a:r>
              <a:rPr lang="tr-TR" sz="3000" b="1" dirty="0" smtClean="0">
                <a:solidFill>
                  <a:srgbClr val="FF0000"/>
                </a:solidFill>
              </a:rPr>
              <a:t> </a:t>
            </a:r>
            <a:r>
              <a:rPr lang="tr-TR" sz="3000" b="1" dirty="0" err="1" smtClean="0">
                <a:solidFill>
                  <a:srgbClr val="FF0000"/>
                </a:solidFill>
              </a:rPr>
              <a:t>Rating</a:t>
            </a:r>
            <a:r>
              <a:rPr lang="tr-TR" sz="3000" b="1" dirty="0" smtClean="0">
                <a:solidFill>
                  <a:srgbClr val="FF0000"/>
                </a:solidFill>
              </a:rPr>
              <a:t>) UÇUŞ EĞİTİMİ (Gece Uçuş)</a:t>
            </a:r>
            <a:endParaRPr lang="tr-TR" sz="3000" b="1" dirty="0">
              <a:solidFill>
                <a:srgbClr val="FF0000"/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395536" y="2204864"/>
            <a:ext cx="806489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 smtClean="0">
                <a:solidFill>
                  <a:schemeClr val="tx2"/>
                </a:solidFill>
              </a:rPr>
              <a:t>Eğitimlerin bir diğer parçası olan Gece Uçuş Eğitimi 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05:00</a:t>
            </a:r>
            <a:r>
              <a:rPr lang="tr-TR" b="1" dirty="0" smtClean="0">
                <a:solidFill>
                  <a:schemeClr val="tx2"/>
                </a:solidFill>
              </a:rPr>
              <a:t> saatlik uçuş eğitimidir. Bu eğitimde 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04:00</a:t>
            </a:r>
            <a:r>
              <a:rPr lang="tr-TR" b="1" dirty="0" smtClean="0">
                <a:solidFill>
                  <a:schemeClr val="tx2"/>
                </a:solidFill>
              </a:rPr>
              <a:t> saat uçuş öğretmeni ile gece uçuş eğitimi; 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01:00</a:t>
            </a:r>
            <a:r>
              <a:rPr lang="tr-TR" b="1" dirty="0" smtClean="0">
                <a:solidFill>
                  <a:schemeClr val="tx2"/>
                </a:solidFill>
              </a:rPr>
              <a:t> saat yalnız uçuş yapılır.</a:t>
            </a:r>
          </a:p>
          <a:p>
            <a:endParaRPr lang="tr-TR" b="1" dirty="0" smtClean="0">
              <a:solidFill>
                <a:schemeClr val="tx2"/>
              </a:solidFill>
            </a:endParaRPr>
          </a:p>
          <a:p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7884368" y="5613008"/>
            <a:ext cx="1691680" cy="24899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0" b="1" dirty="0" smtClean="0">
                <a:solidFill>
                  <a:srgbClr val="FF0000"/>
                </a:solidFill>
              </a:rPr>
              <a:t>*</a:t>
            </a:r>
            <a:endParaRPr lang="tr-TR" sz="20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8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755576" y="1628775"/>
            <a:ext cx="8137525" cy="5762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ATPL Teori Yer Dersi Eğitimi</a:t>
            </a:r>
            <a:endParaRPr lang="tr-TR" sz="3000" b="1" dirty="0">
              <a:solidFill>
                <a:srgbClr val="FF0000"/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395536" y="2204864"/>
            <a:ext cx="8064896" cy="37444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 smtClean="0">
                <a:solidFill>
                  <a:schemeClr val="tx2"/>
                </a:solidFill>
              </a:rPr>
              <a:t>Ticari </a:t>
            </a:r>
            <a:r>
              <a:rPr lang="tr-TR" b="1" dirty="0">
                <a:solidFill>
                  <a:schemeClr val="tx2"/>
                </a:solidFill>
              </a:rPr>
              <a:t>Pilot </a:t>
            </a:r>
            <a:r>
              <a:rPr lang="tr-TR" b="1" dirty="0" smtClean="0">
                <a:solidFill>
                  <a:schemeClr val="tx2"/>
                </a:solidFill>
              </a:rPr>
              <a:t>Lisansı/Havayolu Nakliye Taşıma Pilot Lisansı sahibi olunabilmesi için gerekli olan uçuş eğitimlerine başlamadan önce 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14 dersi içeren 660 saatlik yer dersi </a:t>
            </a:r>
            <a:r>
              <a:rPr lang="tr-TR" b="1" dirty="0" smtClean="0">
                <a:solidFill>
                  <a:schemeClr val="tx2"/>
                </a:solidFill>
              </a:rPr>
              <a:t>eğitimi verilir. </a:t>
            </a:r>
          </a:p>
          <a:p>
            <a:pPr algn="just"/>
            <a:r>
              <a:rPr lang="tr-TR" b="1" dirty="0" smtClean="0">
                <a:solidFill>
                  <a:schemeClr val="tx2"/>
                </a:solidFill>
              </a:rPr>
              <a:t>Her dersten Sivil Havacılık Genel Müdürlüğünün yapmış olduğu sınavlarda başarılı olunması gerekmektedir.</a:t>
            </a:r>
          </a:p>
          <a:p>
            <a:endParaRPr lang="tr-TR" b="1" dirty="0" smtClean="0">
              <a:solidFill>
                <a:schemeClr val="tx2"/>
              </a:solidFill>
            </a:endParaRPr>
          </a:p>
          <a:p>
            <a:endParaRPr lang="tr-T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755576" y="1628775"/>
            <a:ext cx="8137525" cy="5762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IR(</a:t>
            </a:r>
            <a:r>
              <a:rPr lang="tr-TR" sz="3000" b="1" dirty="0" err="1" smtClean="0">
                <a:solidFill>
                  <a:srgbClr val="FF0000"/>
                </a:solidFill>
              </a:rPr>
              <a:t>Instrument</a:t>
            </a:r>
            <a:r>
              <a:rPr lang="tr-TR" sz="3000" b="1" dirty="0" smtClean="0">
                <a:solidFill>
                  <a:srgbClr val="FF0000"/>
                </a:solidFill>
              </a:rPr>
              <a:t> </a:t>
            </a:r>
            <a:r>
              <a:rPr lang="tr-TR" sz="3000" b="1" dirty="0" err="1" smtClean="0">
                <a:solidFill>
                  <a:srgbClr val="FF0000"/>
                </a:solidFill>
              </a:rPr>
              <a:t>Rating</a:t>
            </a:r>
            <a:r>
              <a:rPr lang="tr-TR" sz="3000" b="1" dirty="0" smtClean="0">
                <a:solidFill>
                  <a:srgbClr val="FF0000"/>
                </a:solidFill>
              </a:rPr>
              <a:t>) Uçuş Eğitimi (Alet Uçuş </a:t>
            </a:r>
            <a:r>
              <a:rPr lang="tr-TR" sz="3000" b="1" dirty="0" err="1" smtClean="0">
                <a:solidFill>
                  <a:srgbClr val="FF0000"/>
                </a:solidFill>
              </a:rPr>
              <a:t>Eğt</a:t>
            </a:r>
            <a:r>
              <a:rPr lang="tr-TR" sz="3000" b="1" dirty="0" smtClean="0">
                <a:solidFill>
                  <a:srgbClr val="FF0000"/>
                </a:solidFill>
              </a:rPr>
              <a:t>.)</a:t>
            </a:r>
            <a:endParaRPr lang="tr-TR" sz="3000" b="1" dirty="0">
              <a:solidFill>
                <a:srgbClr val="FF0000"/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395536" y="2204864"/>
            <a:ext cx="8064896" cy="37444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18:00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>
                <a:solidFill>
                  <a:schemeClr val="tx2"/>
                </a:solidFill>
              </a:rPr>
              <a:t>saat yer dersi eğitimi</a:t>
            </a:r>
          </a:p>
          <a:p>
            <a:pPr algn="just"/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51:00</a:t>
            </a:r>
            <a:r>
              <a:rPr lang="tr-TR" b="1" dirty="0" smtClean="0">
                <a:solidFill>
                  <a:schemeClr val="tx2"/>
                </a:solidFill>
              </a:rPr>
              <a:t> saat simülatör/fiili </a:t>
            </a:r>
            <a:r>
              <a:rPr lang="tr-TR" b="1" dirty="0">
                <a:solidFill>
                  <a:schemeClr val="tx2"/>
                </a:solidFill>
              </a:rPr>
              <a:t>eğitim ve kontrol uçuşunu kapsamaktadır.</a:t>
            </a:r>
          </a:p>
          <a:p>
            <a:endParaRPr lang="tr-TR" b="1" dirty="0" smtClean="0">
              <a:solidFill>
                <a:schemeClr val="tx2"/>
              </a:solidFill>
            </a:endParaRPr>
          </a:p>
          <a:p>
            <a:r>
              <a:rPr lang="tr-TR" b="1" dirty="0" smtClean="0">
                <a:solidFill>
                  <a:schemeClr val="tx2"/>
                </a:solidFill>
              </a:rPr>
              <a:t>Bu yetki ile tek motorlu uçak tipinizde düşük görüşte </a:t>
            </a:r>
            <a:r>
              <a:rPr lang="tr-TR" b="1" dirty="0">
                <a:solidFill>
                  <a:schemeClr val="tx2"/>
                </a:solidFill>
              </a:rPr>
              <a:t>(bulut içi, </a:t>
            </a:r>
            <a:r>
              <a:rPr lang="tr-TR" b="1" dirty="0" err="1">
                <a:solidFill>
                  <a:schemeClr val="tx2"/>
                </a:solidFill>
              </a:rPr>
              <a:t>sis,pus</a:t>
            </a:r>
            <a:r>
              <a:rPr lang="tr-TR" b="1" dirty="0">
                <a:solidFill>
                  <a:schemeClr val="tx2"/>
                </a:solidFill>
              </a:rPr>
              <a:t> vb</a:t>
            </a:r>
            <a:r>
              <a:rPr lang="tr-TR" b="1" dirty="0" smtClean="0">
                <a:solidFill>
                  <a:schemeClr val="tx2"/>
                </a:solidFill>
              </a:rPr>
              <a:t>.) aletli şartlarda uçuş eğitimi verilmektedir.</a:t>
            </a:r>
            <a:endParaRPr lang="tr-T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40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-36512" y="1412875"/>
            <a:ext cx="8713788" cy="5762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CPL (Commercial Pilot </a:t>
            </a:r>
            <a:r>
              <a:rPr lang="tr-TR" sz="3000" b="1" dirty="0" err="1" smtClean="0">
                <a:solidFill>
                  <a:srgbClr val="FF0000"/>
                </a:solidFill>
              </a:rPr>
              <a:t>Licence</a:t>
            </a:r>
            <a:r>
              <a:rPr lang="tr-TR" sz="3000" b="1" dirty="0" smtClean="0">
                <a:solidFill>
                  <a:srgbClr val="FF0000"/>
                </a:solidFill>
              </a:rPr>
              <a:t>) Uçuş Eğitimi </a:t>
            </a:r>
          </a:p>
          <a:p>
            <a:pPr marL="0" indent="0" algn="ctr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(Ticari Pilot Uçuş </a:t>
            </a:r>
            <a:r>
              <a:rPr lang="tr-TR" sz="3000" b="1" dirty="0" err="1" smtClean="0">
                <a:solidFill>
                  <a:srgbClr val="FF0000"/>
                </a:solidFill>
              </a:rPr>
              <a:t>Eğt</a:t>
            </a:r>
            <a:r>
              <a:rPr lang="tr-TR" sz="3000" b="1" dirty="0" smtClean="0">
                <a:solidFill>
                  <a:srgbClr val="FF0000"/>
                </a:solidFill>
              </a:rPr>
              <a:t>.)</a:t>
            </a:r>
            <a:endParaRPr lang="tr-TR" sz="3000" b="1" dirty="0">
              <a:solidFill>
                <a:srgbClr val="FF0000"/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384417" y="2636912"/>
            <a:ext cx="806489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16:30</a:t>
            </a:r>
            <a:r>
              <a:rPr lang="tr-TR" b="1" dirty="0" smtClean="0">
                <a:solidFill>
                  <a:schemeClr val="tx2"/>
                </a:solidFill>
              </a:rPr>
              <a:t> saat eğitim </a:t>
            </a:r>
            <a:r>
              <a:rPr lang="tr-TR" b="1" dirty="0">
                <a:solidFill>
                  <a:schemeClr val="tx2"/>
                </a:solidFill>
              </a:rPr>
              <a:t>ve kontrol uçuşunu kapsamaktadır.</a:t>
            </a:r>
          </a:p>
          <a:p>
            <a:pPr algn="just"/>
            <a:r>
              <a:rPr lang="tr-TR" b="1" dirty="0" smtClean="0">
                <a:solidFill>
                  <a:schemeClr val="tx2"/>
                </a:solidFill>
              </a:rPr>
              <a:t>Bu lisans ile ticari faaliyetler kapsamında gelir elde edebilmek adına sorumlu pilot veya </a:t>
            </a:r>
            <a:r>
              <a:rPr lang="tr-TR" b="1" dirty="0" err="1" smtClean="0">
                <a:solidFill>
                  <a:schemeClr val="tx2"/>
                </a:solidFill>
              </a:rPr>
              <a:t>II.pilot</a:t>
            </a:r>
            <a:r>
              <a:rPr lang="tr-TR" b="1" dirty="0" smtClean="0">
                <a:solidFill>
                  <a:schemeClr val="tx2"/>
                </a:solidFill>
              </a:rPr>
              <a:t> olarak uçuş yapılabilir.</a:t>
            </a:r>
            <a:endParaRPr lang="tr-T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88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412875"/>
            <a:ext cx="8713788" cy="5762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CR (Class </a:t>
            </a:r>
            <a:r>
              <a:rPr lang="tr-TR" sz="3000" b="1" dirty="0" err="1" smtClean="0">
                <a:solidFill>
                  <a:srgbClr val="FF0000"/>
                </a:solidFill>
              </a:rPr>
              <a:t>Rating</a:t>
            </a:r>
            <a:r>
              <a:rPr lang="tr-TR" sz="3000" b="1" dirty="0" smtClean="0">
                <a:solidFill>
                  <a:srgbClr val="FF0000"/>
                </a:solidFill>
              </a:rPr>
              <a:t>) Uçuş Eğitimi </a:t>
            </a:r>
          </a:p>
          <a:p>
            <a:pPr marL="0" indent="0" algn="ctr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(Çok Motor Uçuş </a:t>
            </a:r>
            <a:r>
              <a:rPr lang="tr-TR" sz="3000" b="1" dirty="0" err="1" smtClean="0">
                <a:solidFill>
                  <a:srgbClr val="FF0000"/>
                </a:solidFill>
              </a:rPr>
              <a:t>Eğt</a:t>
            </a:r>
            <a:r>
              <a:rPr lang="tr-TR" sz="3000" b="1" dirty="0" smtClean="0">
                <a:solidFill>
                  <a:srgbClr val="FF0000"/>
                </a:solidFill>
              </a:rPr>
              <a:t>.)</a:t>
            </a:r>
            <a:endParaRPr lang="tr-TR" sz="3000" b="1" dirty="0">
              <a:solidFill>
                <a:srgbClr val="FF0000"/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384417" y="2636912"/>
            <a:ext cx="806489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15:00</a:t>
            </a:r>
            <a:r>
              <a:rPr lang="tr-TR" b="1" dirty="0" smtClean="0">
                <a:solidFill>
                  <a:schemeClr val="tx2"/>
                </a:solidFill>
              </a:rPr>
              <a:t> saat </a:t>
            </a:r>
            <a:r>
              <a:rPr lang="tr-TR" b="1" dirty="0" err="1" smtClean="0">
                <a:solidFill>
                  <a:schemeClr val="tx2"/>
                </a:solidFill>
              </a:rPr>
              <a:t>yerdersi</a:t>
            </a:r>
            <a:r>
              <a:rPr lang="tr-TR" b="1" dirty="0" smtClean="0">
                <a:solidFill>
                  <a:schemeClr val="tx2"/>
                </a:solidFill>
              </a:rPr>
              <a:t> eğitimi,</a:t>
            </a:r>
          </a:p>
          <a:p>
            <a:pPr algn="just"/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07:00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>
                <a:solidFill>
                  <a:schemeClr val="tx2"/>
                </a:solidFill>
              </a:rPr>
              <a:t>saat eğitim ve kontrol uçuşunu kapsamaktadır.</a:t>
            </a:r>
          </a:p>
          <a:p>
            <a:pPr algn="just"/>
            <a:r>
              <a:rPr lang="tr-TR" b="1" dirty="0" smtClean="0">
                <a:solidFill>
                  <a:schemeClr val="tx2"/>
                </a:solidFill>
              </a:rPr>
              <a:t>Bu lisans ile ticari faaliyetler kapsamında gelir elde edebilmek adına çok motorlu uçaklarda sorumlu pilot veya </a:t>
            </a:r>
            <a:r>
              <a:rPr lang="tr-TR" b="1" dirty="0" err="1" smtClean="0">
                <a:solidFill>
                  <a:schemeClr val="tx2"/>
                </a:solidFill>
              </a:rPr>
              <a:t>II.pilot</a:t>
            </a:r>
            <a:r>
              <a:rPr lang="tr-TR" b="1" dirty="0" smtClean="0">
                <a:solidFill>
                  <a:schemeClr val="tx2"/>
                </a:solidFill>
              </a:rPr>
              <a:t> olarak uçuş yapılabilir.</a:t>
            </a:r>
            <a:endParaRPr lang="tr-T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0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412875"/>
            <a:ext cx="8713788" cy="5762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ME/IR Uçuş Eğitimi </a:t>
            </a:r>
          </a:p>
          <a:p>
            <a:pPr marL="0" indent="0" algn="ctr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(Çok Motor Alet Uçuş </a:t>
            </a:r>
            <a:r>
              <a:rPr lang="tr-TR" sz="3000" b="1" dirty="0" err="1" smtClean="0">
                <a:solidFill>
                  <a:srgbClr val="FF0000"/>
                </a:solidFill>
              </a:rPr>
              <a:t>Eğt</a:t>
            </a:r>
            <a:r>
              <a:rPr lang="tr-TR" sz="3000" b="1" dirty="0" smtClean="0">
                <a:solidFill>
                  <a:srgbClr val="FF0000"/>
                </a:solidFill>
              </a:rPr>
              <a:t>.)</a:t>
            </a:r>
            <a:endParaRPr lang="tr-TR" sz="3000" b="1" dirty="0">
              <a:solidFill>
                <a:srgbClr val="FF0000"/>
              </a:solidFill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384417" y="2636912"/>
            <a:ext cx="806489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06:00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>
                <a:solidFill>
                  <a:schemeClr val="tx2"/>
                </a:solidFill>
              </a:rPr>
              <a:t>saat eğitim ve kontrol uçuşunu kapsamaktadır.</a:t>
            </a:r>
          </a:p>
          <a:p>
            <a:pPr algn="just"/>
            <a:r>
              <a:rPr lang="tr-TR" b="1" dirty="0" smtClean="0">
                <a:solidFill>
                  <a:schemeClr val="tx2"/>
                </a:solidFill>
              </a:rPr>
              <a:t>Bu yetki ile ticari faaliyetler kapsamında gelir elde edebilmek adına çok motorlu uçak tipinizde düşük </a:t>
            </a:r>
            <a:r>
              <a:rPr lang="tr-TR" b="1" dirty="0">
                <a:solidFill>
                  <a:schemeClr val="tx2"/>
                </a:solidFill>
              </a:rPr>
              <a:t>görüşte (bulut içi, </a:t>
            </a:r>
            <a:r>
              <a:rPr lang="tr-TR" b="1" dirty="0" err="1">
                <a:solidFill>
                  <a:schemeClr val="tx2"/>
                </a:solidFill>
              </a:rPr>
              <a:t>sis,pus</a:t>
            </a:r>
            <a:r>
              <a:rPr lang="tr-TR" b="1" dirty="0">
                <a:solidFill>
                  <a:schemeClr val="tx2"/>
                </a:solidFill>
              </a:rPr>
              <a:t> vb.) aletli şartlarda uçuş eğitimi </a:t>
            </a:r>
            <a:r>
              <a:rPr lang="tr-TR" b="1" dirty="0" smtClean="0">
                <a:solidFill>
                  <a:schemeClr val="tx2"/>
                </a:solidFill>
              </a:rPr>
              <a:t>verilmektedir.</a:t>
            </a:r>
            <a:endParaRPr lang="tr-T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96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czac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553</Words>
  <Application>Microsoft Office PowerPoint</Application>
  <PresentationFormat>Ekran Gösterisi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cp:lastModifiedBy>EcE_AniL</cp:lastModifiedBy>
  <cp:revision>16</cp:revision>
  <dcterms:modified xsi:type="dcterms:W3CDTF">2023-03-13T17:22:00Z</dcterms:modified>
</cp:coreProperties>
</file>